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6" r:id="rId2"/>
    <p:sldMasterId id="2147483672" r:id="rId3"/>
    <p:sldMasterId id="2147483673" r:id="rId4"/>
  </p:sldMasterIdLst>
  <p:notesMasterIdLst>
    <p:notesMasterId r:id="rId18"/>
  </p:notesMasterIdLst>
  <p:handoutMasterIdLst>
    <p:handoutMasterId r:id="rId19"/>
  </p:handoutMasterIdLst>
  <p:sldIdLst>
    <p:sldId id="273" r:id="rId5"/>
    <p:sldId id="278" r:id="rId6"/>
    <p:sldId id="274" r:id="rId7"/>
    <p:sldId id="280" r:id="rId8"/>
    <p:sldId id="277" r:id="rId9"/>
    <p:sldId id="281" r:id="rId10"/>
    <p:sldId id="276" r:id="rId11"/>
    <p:sldId id="279" r:id="rId12"/>
    <p:sldId id="282" r:id="rId13"/>
    <p:sldId id="283" r:id="rId14"/>
    <p:sldId id="285" r:id="rId15"/>
    <p:sldId id="284" r:id="rId16"/>
    <p:sldId id="286" r:id="rId17"/>
  </p:sldIdLst>
  <p:sldSz cx="6858000" cy="51435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5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83"/>
    <a:srgbClr val="509E2F"/>
    <a:srgbClr val="003B49"/>
    <a:srgbClr val="B2B4B2"/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39" d="100"/>
          <a:sy n="139" d="100"/>
        </p:scale>
        <p:origin x="1722" y="132"/>
      </p:cViewPr>
      <p:guideLst>
        <p:guide orient="horz" pos="1596"/>
        <p:guide pos="25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8258EE4D-8A6D-FE43-9221-048F51E281B9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80D20F39-116C-1340-B5D6-764DD69AD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7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8914F0EF-D60A-4135-A359-2B350816A03F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FABDA07D-6810-48FB-810A-E205AF4E8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2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3819" y="1534546"/>
            <a:ext cx="5229225" cy="29231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0464" y="4142236"/>
            <a:ext cx="757809" cy="817245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6858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3819" y="278636"/>
            <a:ext cx="6138497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4479" y="1740183"/>
            <a:ext cx="6147836" cy="2857565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3819" y="1298002"/>
            <a:ext cx="6138497" cy="308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5" y="-142488"/>
            <a:ext cx="7006915" cy="350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3893" y="4141792"/>
            <a:ext cx="757809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3819" y="278636"/>
            <a:ext cx="6138497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4480" y="1302545"/>
            <a:ext cx="6057717" cy="301162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5" y="-142488"/>
            <a:ext cx="7006915" cy="350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3893" y="4141792"/>
            <a:ext cx="757809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75076" y="1302546"/>
            <a:ext cx="6016228" cy="3324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3819" y="278636"/>
            <a:ext cx="6138497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5" y="-142488"/>
            <a:ext cx="7006915" cy="350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3893" y="4141792"/>
            <a:ext cx="757809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58749" y="459952"/>
            <a:ext cx="3981454" cy="613172"/>
          </a:xfrm>
          <a:prstGeom prst="rect">
            <a:avLst/>
          </a:prstGeom>
        </p:spPr>
        <p:txBody>
          <a:bodyPr vert="horz"/>
          <a:lstStyle>
            <a:lvl1pPr algn="l">
              <a:defRPr sz="4350">
                <a:solidFill>
                  <a:schemeClr val="bg1"/>
                </a:solidFill>
                <a:latin typeface="Tungsten-Semibold"/>
                <a:cs typeface="Tungsten-Semibold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58749" y="1085423"/>
            <a:ext cx="3981454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Orgon Slab"/>
                <a:cs typeface="Orgon Slab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1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777" y="1740184"/>
            <a:ext cx="6147836" cy="23383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3819" y="1298002"/>
            <a:ext cx="6138497" cy="308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6858000" cy="3429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18119" y="392936"/>
            <a:ext cx="6138497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0464" y="4142236"/>
            <a:ext cx="757809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4479" y="1302545"/>
            <a:ext cx="6147158" cy="2776032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6858000" cy="3429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8119" y="392936"/>
            <a:ext cx="6138497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0464" y="4142236"/>
            <a:ext cx="757809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75076" y="1302548"/>
            <a:ext cx="6016228" cy="2742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6858000" cy="3429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18119" y="392936"/>
            <a:ext cx="6138497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0464" y="4142236"/>
            <a:ext cx="757809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3819" y="1420510"/>
            <a:ext cx="5229225" cy="1981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3893" y="4141792"/>
            <a:ext cx="757809" cy="817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5" y="-152013"/>
            <a:ext cx="7006915" cy="35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3819" y="278636"/>
            <a:ext cx="6138497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4479" y="1740183"/>
            <a:ext cx="6147836" cy="2857565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3819" y="1298002"/>
            <a:ext cx="6138497" cy="308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5" y="-152013"/>
            <a:ext cx="7006915" cy="350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3893" y="4141792"/>
            <a:ext cx="757809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3819" y="278636"/>
            <a:ext cx="6138497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4479" y="1302545"/>
            <a:ext cx="6147158" cy="301162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Light14)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5" y="-152013"/>
            <a:ext cx="7006915" cy="350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3893" y="4141792"/>
            <a:ext cx="757809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75076" y="1302546"/>
            <a:ext cx="6016228" cy="3324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3819" y="278636"/>
            <a:ext cx="6138497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5" y="-152013"/>
            <a:ext cx="7006915" cy="350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3893" y="4141792"/>
            <a:ext cx="757809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3819" y="1381535"/>
            <a:ext cx="5229225" cy="276025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5" y="-152013"/>
            <a:ext cx="7006915" cy="350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3893" y="4141792"/>
            <a:ext cx="757809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2B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7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81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186" y="4270380"/>
            <a:ext cx="668708" cy="5433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448069"/>
            <a:ext cx="4260846" cy="1457326"/>
          </a:xfrm>
          <a:prstGeom prst="rect">
            <a:avLst/>
          </a:prstGeom>
          <a:solidFill>
            <a:srgbClr val="0B2F3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alphaModFix amt="14000"/>
          </a:blip>
          <a:stretch>
            <a:fillRect/>
          </a:stretch>
        </p:blipFill>
        <p:spPr>
          <a:xfrm>
            <a:off x="0" y="448069"/>
            <a:ext cx="4257675" cy="14573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94" y="3990975"/>
            <a:ext cx="609600" cy="1152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4713" y="17877"/>
            <a:ext cx="4953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Faculty Senate Update</a:t>
            </a:r>
          </a:p>
          <a:p>
            <a:r>
              <a:rPr lang="en-US" sz="1800" dirty="0">
                <a:solidFill>
                  <a:schemeClr val="bg2"/>
                </a:solidFill>
              </a:rPr>
              <a:t>Robert Marley, Provost</a:t>
            </a:r>
          </a:p>
          <a:p>
            <a:r>
              <a:rPr lang="en-US" sz="1800" dirty="0">
                <a:solidFill>
                  <a:schemeClr val="bg2"/>
                </a:solidFill>
              </a:rPr>
              <a:t>February 21, 2019</a:t>
            </a:r>
          </a:p>
        </p:txBody>
      </p:sp>
    </p:spTree>
    <p:extLst>
      <p:ext uri="{BB962C8B-B14F-4D97-AF65-F5344CB8AC3E}">
        <p14:creationId xmlns:p14="http://schemas.microsoft.com/office/powerpoint/2010/main" val="12803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" y="659418"/>
            <a:ext cx="6660170" cy="4503856"/>
          </a:xfrm>
        </p:spPr>
        <p:txBody>
          <a:bodyPr/>
          <a:lstStyle/>
          <a:p>
            <a:pPr marL="0" indent="0" algn="ctr">
              <a:buNone/>
            </a:pPr>
            <a:r>
              <a:rPr lang="en-US" sz="2250" b="1" dirty="0">
                <a:solidFill>
                  <a:srgbClr val="005F83"/>
                </a:solidFill>
                <a:latin typeface="Orgon Slab" panose="02000503000000020004" pitchFamily="50" charset="0"/>
              </a:rPr>
              <a:t>External Program Reviews – Spring 2019</a:t>
            </a:r>
          </a:p>
          <a:p>
            <a:pPr marL="0" indent="0">
              <a:buNone/>
            </a:pPr>
            <a:endParaRPr lang="en-US" sz="1500" b="1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r>
              <a:rPr lang="en-US" sz="2100" dirty="0">
                <a:solidFill>
                  <a:srgbClr val="005F83"/>
                </a:solidFill>
                <a:latin typeface="Orgon Slab" panose="02000503000000020004" pitchFamily="50" charset="0"/>
              </a:rPr>
              <a:t>The MS degree program in Technical Communication just completed an external review.</a:t>
            </a:r>
          </a:p>
          <a:p>
            <a:endParaRPr lang="en-US" sz="1125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r>
              <a:rPr lang="en-US" sz="2100" dirty="0">
                <a:solidFill>
                  <a:srgbClr val="005F83"/>
                </a:solidFill>
                <a:latin typeface="Orgon Slab" panose="02000503000000020004" pitchFamily="50" charset="0"/>
              </a:rPr>
              <a:t>The degree programs in Biological Sciences and Economics are undergoing external reviews.</a:t>
            </a:r>
          </a:p>
          <a:p>
            <a:pPr marL="0" indent="0">
              <a:buNone/>
            </a:pPr>
            <a:endParaRPr lang="en-US" sz="1125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r>
              <a:rPr lang="en-US" sz="2100" dirty="0">
                <a:solidFill>
                  <a:srgbClr val="005F83"/>
                </a:solidFill>
                <a:latin typeface="Orgon Slab" panose="02000503000000020004" pitchFamily="50" charset="0"/>
              </a:rPr>
              <a:t>The reports prepared by the external reviewers will help plan and guide the strategic hiring and growth of these programs.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11140" y="230795"/>
            <a:ext cx="6233351" cy="40884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b="1" dirty="0" smtClean="0">
                <a:latin typeface="Orgon Slab" panose="02000503000000020004" pitchFamily="50" charset="0"/>
              </a:rPr>
              <a:t>College of Arts, Sciences, and Business</a:t>
            </a:r>
          </a:p>
        </p:txBody>
      </p:sp>
    </p:spTree>
    <p:extLst>
      <p:ext uri="{BB962C8B-B14F-4D97-AF65-F5344CB8AC3E}">
        <p14:creationId xmlns:p14="http://schemas.microsoft.com/office/powerpoint/2010/main" val="1308704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4789" y="1015782"/>
            <a:ext cx="6606053" cy="3419848"/>
          </a:xfrm>
        </p:spPr>
        <p:txBody>
          <a:bodyPr/>
          <a:lstStyle/>
          <a:p>
            <a:r>
              <a:rPr lang="en-US" sz="1425" b="1" dirty="0">
                <a:solidFill>
                  <a:srgbClr val="005F83"/>
                </a:solidFill>
              </a:rPr>
              <a:t>Opportunities for Undergraduate Research Experience (OURE)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5F83"/>
                </a:solidFill>
              </a:rPr>
              <a:t>Applications are open and will close on May 1</a:t>
            </a:r>
            <a:r>
              <a:rPr lang="en-US" sz="1200" baseline="30000" dirty="0">
                <a:solidFill>
                  <a:srgbClr val="005F83"/>
                </a:solidFill>
              </a:rPr>
              <a:t>st</a:t>
            </a:r>
            <a:r>
              <a:rPr lang="en-US" sz="1200" dirty="0">
                <a:solidFill>
                  <a:srgbClr val="005F83"/>
                </a:solidFill>
              </a:rPr>
              <a:t>, 2019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5F83"/>
                </a:solidFill>
              </a:rPr>
              <a:t>Qualifying students will receive a $500 scholarship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5F83"/>
                </a:solidFill>
              </a:rPr>
              <a:t>Students must be enrolled with at least 12 credit hours and a </a:t>
            </a:r>
            <a:r>
              <a:rPr lang="en-US" sz="1200" dirty="0" err="1">
                <a:solidFill>
                  <a:srgbClr val="005F83"/>
                </a:solidFill>
              </a:rPr>
              <a:t>gpa</a:t>
            </a:r>
            <a:r>
              <a:rPr lang="en-US" sz="1200" dirty="0">
                <a:solidFill>
                  <a:srgbClr val="005F83"/>
                </a:solidFill>
              </a:rPr>
              <a:t> of 2.50 or higher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5F83"/>
                </a:solidFill>
              </a:rPr>
              <a:t>Students must provide a final report and reflection </a:t>
            </a:r>
          </a:p>
          <a:p>
            <a:r>
              <a:rPr lang="en-US" sz="1425" b="1" dirty="0">
                <a:solidFill>
                  <a:srgbClr val="005F83"/>
                </a:solidFill>
              </a:rPr>
              <a:t>OURE Fellows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5F83"/>
                </a:solidFill>
              </a:rPr>
              <a:t>Applications are open and will close on March 1</a:t>
            </a:r>
            <a:r>
              <a:rPr lang="en-US" sz="1200" baseline="30000" dirty="0">
                <a:solidFill>
                  <a:srgbClr val="005F83"/>
                </a:solidFill>
              </a:rPr>
              <a:t>st</a:t>
            </a:r>
            <a:r>
              <a:rPr lang="en-US" sz="1200" dirty="0">
                <a:solidFill>
                  <a:srgbClr val="005F83"/>
                </a:solidFill>
              </a:rPr>
              <a:t>, 2019</a:t>
            </a:r>
          </a:p>
          <a:p>
            <a:r>
              <a:rPr lang="en-US" sz="1425" b="1" dirty="0">
                <a:solidFill>
                  <a:srgbClr val="005F83"/>
                </a:solidFill>
              </a:rPr>
              <a:t>S&amp;T Undergraduate Research Conference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5F83"/>
                </a:solidFill>
              </a:rPr>
              <a:t>Registration is open and will close on March 5</a:t>
            </a:r>
            <a:r>
              <a:rPr lang="en-US" sz="1200" baseline="30000" dirty="0">
                <a:solidFill>
                  <a:srgbClr val="005F83"/>
                </a:solidFill>
              </a:rPr>
              <a:t>th</a:t>
            </a:r>
            <a:r>
              <a:rPr lang="en-US" sz="1200" dirty="0">
                <a:solidFill>
                  <a:srgbClr val="005F83"/>
                </a:solidFill>
              </a:rPr>
              <a:t>, 2019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5F83"/>
                </a:solidFill>
              </a:rPr>
              <a:t>The conference will be April 17</a:t>
            </a:r>
            <a:r>
              <a:rPr lang="en-US" sz="1200" baseline="30000" dirty="0">
                <a:solidFill>
                  <a:srgbClr val="005F83"/>
                </a:solidFill>
              </a:rPr>
              <a:t>th</a:t>
            </a:r>
            <a:r>
              <a:rPr lang="en-US" sz="1200" dirty="0">
                <a:solidFill>
                  <a:srgbClr val="005F83"/>
                </a:solidFill>
              </a:rPr>
              <a:t> in the Havener Center rotunda </a:t>
            </a:r>
          </a:p>
          <a:p>
            <a:r>
              <a:rPr lang="en-US" sz="1425" b="1" dirty="0">
                <a:solidFill>
                  <a:srgbClr val="005F83"/>
                </a:solidFill>
              </a:rPr>
              <a:t>Undergraduate Research Day at the Capitol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5F83"/>
                </a:solidFill>
              </a:rPr>
              <a:t>April 4</a:t>
            </a:r>
            <a:r>
              <a:rPr lang="en-US" sz="1200" baseline="30000" dirty="0">
                <a:solidFill>
                  <a:srgbClr val="005F83"/>
                </a:solidFill>
              </a:rPr>
              <a:t>th</a:t>
            </a:r>
            <a:r>
              <a:rPr lang="en-US" sz="1200" dirty="0">
                <a:solidFill>
                  <a:srgbClr val="005F83"/>
                </a:solidFill>
              </a:rPr>
              <a:t>, 2019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5F83"/>
                </a:solidFill>
              </a:rPr>
              <a:t>This is a UM System wide event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5F83"/>
                </a:solidFill>
              </a:rPr>
              <a:t>11 students with 10 posters will represent S&amp;T</a:t>
            </a:r>
          </a:p>
          <a:p>
            <a:pPr marL="342900" lvl="1" indent="0">
              <a:buNone/>
            </a:pPr>
            <a:endParaRPr lang="en-US" sz="900" b="1" dirty="0">
              <a:solidFill>
                <a:srgbClr val="005F83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5F8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11140" y="392933"/>
            <a:ext cx="6233351" cy="46687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OFFICE OF ACADEMIC SUPPORT</a:t>
            </a:r>
          </a:p>
        </p:txBody>
      </p:sp>
    </p:spTree>
    <p:extLst>
      <p:ext uri="{BB962C8B-B14F-4D97-AF65-F5344CB8AC3E}">
        <p14:creationId xmlns:p14="http://schemas.microsoft.com/office/powerpoint/2010/main" val="530214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60120" y="1402235"/>
            <a:ext cx="5548745" cy="3104683"/>
          </a:xfrm>
        </p:spPr>
        <p:txBody>
          <a:bodyPr/>
          <a:lstStyle/>
          <a:p>
            <a:pPr marL="175022" lvl="0" indent="-175022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200" dirty="0">
                <a:solidFill>
                  <a:srgbClr val="D8D9DA">
                    <a:lumMod val="25000"/>
                  </a:srgbClr>
                </a:solidFill>
              </a:rPr>
              <a:t>Summary</a:t>
            </a:r>
            <a:r>
              <a:rPr lang="en-US" altLang="en-US" sz="1200" dirty="0">
                <a:solidFill>
                  <a:srgbClr val="D8D9DA">
                    <a:lumMod val="50000"/>
                  </a:srgbClr>
                </a:solidFill>
              </a:rPr>
              <a:t> </a:t>
            </a:r>
            <a:r>
              <a:rPr lang="en-US" altLang="en-US" sz="1200" dirty="0">
                <a:solidFill>
                  <a:srgbClr val="D8D9DA">
                    <a:lumMod val="25000"/>
                  </a:srgbClr>
                </a:solidFill>
              </a:rPr>
              <a:t>of FY19 activities year-to-date </a:t>
            </a:r>
            <a:r>
              <a:rPr lang="en-US" altLang="en-US" sz="1200" dirty="0" smtClean="0">
                <a:solidFill>
                  <a:srgbClr val="D8D9DA">
                    <a:lumMod val="25000"/>
                  </a:srgbClr>
                </a:solidFill>
              </a:rPr>
              <a:t>(January)</a:t>
            </a:r>
            <a:endParaRPr lang="en-US" altLang="en-US" sz="1200" dirty="0">
              <a:solidFill>
                <a:srgbClr val="D8D9DA">
                  <a:lumMod val="25000"/>
                </a:srgbClr>
              </a:solidFill>
            </a:endParaRPr>
          </a:p>
          <a:p>
            <a:pPr marL="598885" lvl="1" indent="-255985">
              <a:lnSpc>
                <a:spcPct val="114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200" dirty="0">
                <a:solidFill>
                  <a:srgbClr val="D8D9DA">
                    <a:lumMod val="25000"/>
                  </a:srgbClr>
                </a:solidFill>
              </a:rPr>
              <a:t>Number of funded proposals is </a:t>
            </a:r>
            <a:r>
              <a:rPr lang="en-US" altLang="en-US" sz="1200" dirty="0" smtClean="0">
                <a:solidFill>
                  <a:srgbClr val="D8D9DA">
                    <a:lumMod val="25000"/>
                  </a:srgbClr>
                </a:solidFill>
              </a:rPr>
              <a:t>a </a:t>
            </a:r>
            <a:r>
              <a:rPr lang="en-US" altLang="en-US" sz="1200" dirty="0">
                <a:solidFill>
                  <a:srgbClr val="D8D9DA">
                    <a:lumMod val="25000"/>
                  </a:srgbClr>
                </a:solidFill>
              </a:rPr>
              <a:t>total of </a:t>
            </a:r>
            <a:r>
              <a:rPr lang="en-US" altLang="en-US" sz="1200" dirty="0" smtClean="0">
                <a:solidFill>
                  <a:srgbClr val="D8D9DA">
                    <a:lumMod val="25000"/>
                  </a:srgbClr>
                </a:solidFill>
              </a:rPr>
              <a:t>198</a:t>
            </a:r>
            <a:endParaRPr lang="en-US" altLang="en-US" sz="1200" dirty="0">
              <a:solidFill>
                <a:srgbClr val="D8D9DA">
                  <a:lumMod val="25000"/>
                </a:srgbClr>
              </a:solidFill>
            </a:endParaRPr>
          </a:p>
          <a:p>
            <a:pPr marL="898922" lvl="2" indent="-255985">
              <a:lnSpc>
                <a:spcPct val="114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200" dirty="0">
                <a:solidFill>
                  <a:srgbClr val="D8D9DA">
                    <a:lumMod val="25000"/>
                  </a:srgbClr>
                </a:solidFill>
              </a:rPr>
              <a:t>Total dollars is </a:t>
            </a:r>
            <a:r>
              <a:rPr lang="en-US" altLang="en-US" sz="1200" dirty="0" smtClean="0">
                <a:solidFill>
                  <a:srgbClr val="D8D9DA">
                    <a:lumMod val="25000"/>
                  </a:srgbClr>
                </a:solidFill>
              </a:rPr>
              <a:t>$28M</a:t>
            </a:r>
            <a:endParaRPr lang="en-US" altLang="en-US" sz="1200" dirty="0">
              <a:solidFill>
                <a:srgbClr val="D8D9DA">
                  <a:lumMod val="25000"/>
                </a:srgbClr>
              </a:solidFill>
            </a:endParaRPr>
          </a:p>
          <a:p>
            <a:pPr marL="598885" lvl="1" indent="-255985">
              <a:lnSpc>
                <a:spcPct val="114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200" dirty="0">
                <a:solidFill>
                  <a:srgbClr val="D8D9DA">
                    <a:lumMod val="25000"/>
                  </a:srgbClr>
                </a:solidFill>
              </a:rPr>
              <a:t>Number of new proposals submitted </a:t>
            </a:r>
            <a:r>
              <a:rPr lang="en-US" altLang="en-US" sz="1200" dirty="0" smtClean="0">
                <a:solidFill>
                  <a:srgbClr val="D8D9DA">
                    <a:lumMod val="25000"/>
                  </a:srgbClr>
                </a:solidFill>
              </a:rPr>
              <a:t>is 331</a:t>
            </a:r>
          </a:p>
          <a:p>
            <a:pPr marL="598885" lvl="1" indent="-255985">
              <a:lnSpc>
                <a:spcPct val="114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200" dirty="0" smtClean="0">
                <a:solidFill>
                  <a:srgbClr val="D8D9DA">
                    <a:lumMod val="25000"/>
                  </a:srgbClr>
                </a:solidFill>
              </a:rPr>
              <a:t>Total </a:t>
            </a:r>
            <a:r>
              <a:rPr lang="en-US" altLang="en-US" sz="1200" dirty="0">
                <a:solidFill>
                  <a:srgbClr val="D8D9DA">
                    <a:lumMod val="25000"/>
                  </a:srgbClr>
                </a:solidFill>
              </a:rPr>
              <a:t>dollars is </a:t>
            </a:r>
            <a:r>
              <a:rPr lang="en-US" altLang="en-US" sz="1200" dirty="0" smtClean="0">
                <a:solidFill>
                  <a:srgbClr val="D8D9DA">
                    <a:lumMod val="25000"/>
                  </a:srgbClr>
                </a:solidFill>
              </a:rPr>
              <a:t>$94.9M</a:t>
            </a:r>
          </a:p>
          <a:p>
            <a:pPr marL="598885" lvl="1" indent="-255985">
              <a:lnSpc>
                <a:spcPct val="114000"/>
              </a:lnSpc>
              <a:spcBef>
                <a:spcPct val="0"/>
              </a:spcBef>
              <a:spcAft>
                <a:spcPts val="450"/>
              </a:spcAft>
            </a:pPr>
            <a:endParaRPr lang="en-US" altLang="en-US" sz="1200" dirty="0">
              <a:solidFill>
                <a:srgbClr val="D8D9DA">
                  <a:lumMod val="25000"/>
                </a:srgbClr>
              </a:solidFill>
            </a:endParaRPr>
          </a:p>
          <a:p>
            <a:pPr marL="598885" lvl="1" indent="-255985">
              <a:lnSpc>
                <a:spcPct val="114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200" dirty="0">
                <a:solidFill>
                  <a:srgbClr val="D8D9DA">
                    <a:lumMod val="25000"/>
                  </a:srgbClr>
                </a:solidFill>
              </a:rPr>
              <a:t>Total expenditures is </a:t>
            </a:r>
            <a:r>
              <a:rPr lang="en-US" altLang="en-US" sz="1200" dirty="0" smtClean="0">
                <a:solidFill>
                  <a:srgbClr val="D8D9DA">
                    <a:lumMod val="25000"/>
                  </a:srgbClr>
                </a:solidFill>
              </a:rPr>
              <a:t>$25.5M </a:t>
            </a:r>
            <a:endParaRPr lang="en-US" altLang="en-US" sz="1200" dirty="0">
              <a:solidFill>
                <a:srgbClr val="D8D9DA">
                  <a:lumMod val="25000"/>
                </a:srgbClr>
              </a:solidFill>
            </a:endParaRPr>
          </a:p>
          <a:p>
            <a:pPr marL="598885" lvl="1" indent="-255985">
              <a:lnSpc>
                <a:spcPct val="114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200" dirty="0">
                <a:solidFill>
                  <a:srgbClr val="D8D9DA">
                    <a:lumMod val="25000"/>
                  </a:srgbClr>
                </a:solidFill>
              </a:rPr>
              <a:t>Net grant and contract expenditures is </a:t>
            </a:r>
            <a:r>
              <a:rPr lang="en-US" altLang="en-US" sz="1200" dirty="0" smtClean="0">
                <a:solidFill>
                  <a:srgbClr val="D8D9DA">
                    <a:lumMod val="25000"/>
                  </a:srgbClr>
                </a:solidFill>
              </a:rPr>
              <a:t>$18.2M </a:t>
            </a:r>
            <a:endParaRPr lang="en-US" altLang="en-US" sz="1200" dirty="0">
              <a:solidFill>
                <a:srgbClr val="D8D9DA">
                  <a:lumMod val="25000"/>
                </a:srgbClr>
              </a:solidFill>
            </a:endParaRPr>
          </a:p>
          <a:p>
            <a:pPr marL="598885" lvl="1" indent="-255985">
              <a:lnSpc>
                <a:spcPct val="114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altLang="en-US" sz="1200" dirty="0">
                <a:solidFill>
                  <a:srgbClr val="D8D9DA">
                    <a:lumMod val="25000"/>
                  </a:srgbClr>
                </a:solidFill>
              </a:rPr>
              <a:t>F&amp;A recovered is </a:t>
            </a:r>
            <a:r>
              <a:rPr lang="en-US" altLang="en-US" sz="1200" dirty="0" smtClean="0">
                <a:solidFill>
                  <a:srgbClr val="D8D9DA">
                    <a:lumMod val="25000"/>
                  </a:srgbClr>
                </a:solidFill>
              </a:rPr>
              <a:t>$7.3M </a:t>
            </a:r>
            <a:endParaRPr lang="en-US" sz="1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" y="844120"/>
            <a:ext cx="6756614" cy="557999"/>
          </a:xfrm>
        </p:spPr>
        <p:txBody>
          <a:bodyPr/>
          <a:lstStyle/>
          <a:p>
            <a:pPr algn="ctr"/>
            <a:r>
              <a:rPr lang="en-US" altLang="en-US" sz="2400" b="1" dirty="0">
                <a:solidFill>
                  <a:srgbClr val="005F83"/>
                </a:solidFill>
              </a:rPr>
              <a:t>Office</a:t>
            </a:r>
            <a:r>
              <a:rPr lang="en-US" altLang="en-US" sz="2400" b="1" dirty="0">
                <a:solidFill>
                  <a:srgbClr val="00B050"/>
                </a:solidFill>
              </a:rPr>
              <a:t> </a:t>
            </a:r>
            <a:r>
              <a:rPr lang="en-US" altLang="en-US" sz="2400" b="1" dirty="0">
                <a:solidFill>
                  <a:srgbClr val="005F83"/>
                </a:solidFill>
              </a:rPr>
              <a:t>of Sponsored Programs</a:t>
            </a:r>
            <a:endParaRPr lang="en-US" dirty="0">
              <a:solidFill>
                <a:srgbClr val="005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0138" y="893774"/>
            <a:ext cx="6674005" cy="424972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005F83"/>
                </a:solidFill>
              </a:rPr>
              <a:t>Graduate Fellows Poster Session</a:t>
            </a:r>
          </a:p>
          <a:p>
            <a:pPr lvl="1"/>
            <a:r>
              <a:rPr lang="en-US" dirty="0" smtClean="0"/>
              <a:t>Monday, Feb. 25, 10am-12pm &amp; 1pm-3pm</a:t>
            </a:r>
          </a:p>
          <a:p>
            <a:pPr lvl="1"/>
            <a:r>
              <a:rPr lang="en-US" dirty="0" smtClean="0"/>
              <a:t>Havener Rotunda</a:t>
            </a:r>
          </a:p>
          <a:p>
            <a:r>
              <a:rPr lang="en-US" dirty="0" smtClean="0">
                <a:solidFill>
                  <a:srgbClr val="005F83"/>
                </a:solidFill>
              </a:rPr>
              <a:t>Graduate Student Travel Fund</a:t>
            </a:r>
          </a:p>
          <a:p>
            <a:pPr lvl="1"/>
            <a:r>
              <a:rPr lang="en-US" dirty="0" smtClean="0"/>
              <a:t>Up </a:t>
            </a:r>
            <a:r>
              <a:rPr lang="en-US" dirty="0"/>
              <a:t>to $600 in funding </a:t>
            </a:r>
            <a:r>
              <a:rPr lang="en-US" dirty="0" smtClean="0"/>
              <a:t>for a grad student to </a:t>
            </a:r>
            <a:r>
              <a:rPr lang="en-US" dirty="0"/>
              <a:t>attend a conference where they have a paper accepted and will be making a presentation</a:t>
            </a:r>
          </a:p>
          <a:p>
            <a:pPr lvl="1"/>
            <a:r>
              <a:rPr lang="en-US" dirty="0"/>
              <a:t>Students must submit a completed “Graduate Student Travel Fund” form, located at </a:t>
            </a:r>
            <a:r>
              <a:rPr lang="en-US" dirty="0" smtClean="0">
                <a:solidFill>
                  <a:srgbClr val="005F83"/>
                </a:solidFill>
              </a:rPr>
              <a:t>grad.mst.edu/</a:t>
            </a:r>
            <a:r>
              <a:rPr lang="en-US" dirty="0" err="1" smtClean="0">
                <a:solidFill>
                  <a:srgbClr val="005F83"/>
                </a:solidFill>
              </a:rPr>
              <a:t>currentstudents</a:t>
            </a:r>
            <a:r>
              <a:rPr lang="en-US" dirty="0" smtClean="0">
                <a:solidFill>
                  <a:srgbClr val="005F83"/>
                </a:solidFill>
              </a:rPr>
              <a:t>/</a:t>
            </a:r>
            <a:r>
              <a:rPr lang="en-US" dirty="0" err="1" smtClean="0">
                <a:solidFill>
                  <a:srgbClr val="005F83"/>
                </a:solidFill>
              </a:rPr>
              <a:t>travelfund</a:t>
            </a:r>
            <a:r>
              <a:rPr lang="en-US" dirty="0" smtClean="0">
                <a:solidFill>
                  <a:srgbClr val="005F83"/>
                </a:solidFill>
              </a:rPr>
              <a:t> </a:t>
            </a:r>
            <a:r>
              <a:rPr lang="en-US" dirty="0" smtClean="0"/>
              <a:t>and include:</a:t>
            </a:r>
            <a:endParaRPr lang="en-US" dirty="0"/>
          </a:p>
          <a:p>
            <a:pPr lvl="2"/>
            <a:r>
              <a:rPr lang="en-US" dirty="0"/>
              <a:t>Copy of program of study</a:t>
            </a:r>
          </a:p>
          <a:p>
            <a:pPr lvl="2"/>
            <a:r>
              <a:rPr lang="en-US" dirty="0"/>
              <a:t>Conference announcement</a:t>
            </a:r>
          </a:p>
          <a:p>
            <a:pPr lvl="2"/>
            <a:r>
              <a:rPr lang="en-US" dirty="0"/>
              <a:t>Paper acceptance letter</a:t>
            </a:r>
          </a:p>
          <a:p>
            <a:pPr lvl="2"/>
            <a:r>
              <a:rPr lang="en-US" dirty="0"/>
              <a:t>Signatures of Department Chair and College </a:t>
            </a:r>
            <a:r>
              <a:rPr lang="en-US" dirty="0" smtClean="0"/>
              <a:t>Dean</a:t>
            </a:r>
          </a:p>
          <a:p>
            <a:pPr lvl="1"/>
            <a:r>
              <a:rPr lang="en-US" dirty="0"/>
              <a:t>Eligibility: on-campus, full-time graduate students 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requests must be submitted via email to </a:t>
            </a:r>
            <a:r>
              <a:rPr lang="en-US" dirty="0" smtClean="0">
                <a:solidFill>
                  <a:srgbClr val="005F83"/>
                </a:solidFill>
              </a:rPr>
              <a:t>grad@mst.edu</a:t>
            </a:r>
            <a:r>
              <a:rPr lang="en-US" dirty="0"/>
              <a:t> </a:t>
            </a:r>
            <a:r>
              <a:rPr lang="en-US" dirty="0" smtClean="0"/>
              <a:t>or on paper in G8 Norwood</a:t>
            </a:r>
          </a:p>
          <a:p>
            <a:r>
              <a:rPr lang="en-US" dirty="0" smtClean="0">
                <a:solidFill>
                  <a:srgbClr val="005F83"/>
                </a:solidFill>
              </a:rPr>
              <a:t>Three Minute Thesis (3MT)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Place: Siddesh Umapathi, Chemistry PhD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Place: Sherif </a:t>
            </a:r>
            <a:r>
              <a:rPr lang="en-US" dirty="0" err="1"/>
              <a:t>Fahker</a:t>
            </a:r>
            <a:r>
              <a:rPr lang="en-US" dirty="0"/>
              <a:t>, Petroleum Engineering, PhD</a:t>
            </a:r>
          </a:p>
          <a:p>
            <a:pPr lvl="1"/>
            <a:r>
              <a:rPr lang="en-US" dirty="0"/>
              <a:t>People’s Choice: </a:t>
            </a:r>
            <a:r>
              <a:rPr lang="en-US" dirty="0" err="1"/>
              <a:t>Darwish</a:t>
            </a:r>
            <a:r>
              <a:rPr lang="en-US" dirty="0"/>
              <a:t> Yasser, Civil Engineering, </a:t>
            </a:r>
            <a:r>
              <a:rPr lang="en-US" dirty="0" smtClean="0"/>
              <a:t>PhD</a:t>
            </a:r>
          </a:p>
          <a:p>
            <a:r>
              <a:rPr lang="en-US" dirty="0" smtClean="0">
                <a:solidFill>
                  <a:srgbClr val="005F83"/>
                </a:solidFill>
              </a:rPr>
              <a:t>Graduate Student Night to Network</a:t>
            </a:r>
          </a:p>
          <a:p>
            <a:pPr lvl="1"/>
            <a:r>
              <a:rPr lang="en-US" dirty="0" smtClean="0"/>
              <a:t>Held in Technology Development Center the night before the Career Fair</a:t>
            </a:r>
          </a:p>
          <a:p>
            <a:pPr lvl="1"/>
            <a:r>
              <a:rPr lang="en-US" dirty="0" smtClean="0"/>
              <a:t>9 employers registered to attend (7 in attendance)</a:t>
            </a:r>
          </a:p>
          <a:p>
            <a:pPr lvl="1"/>
            <a:r>
              <a:rPr lang="en-US" dirty="0" smtClean="0"/>
              <a:t>~45 students in attendance</a:t>
            </a:r>
          </a:p>
          <a:p>
            <a:pPr lvl="1"/>
            <a:r>
              <a:rPr lang="en-US" dirty="0" smtClean="0"/>
              <a:t>Plan to do similar event each semester</a:t>
            </a:r>
            <a:endParaRPr lang="en-US" dirty="0"/>
          </a:p>
          <a:p>
            <a:endParaRPr lang="en-US" dirty="0">
              <a:solidFill>
                <a:srgbClr val="005F83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11140" y="329627"/>
            <a:ext cx="6233351" cy="743999"/>
          </a:xfrm>
        </p:spPr>
        <p:txBody>
          <a:bodyPr/>
          <a:lstStyle/>
          <a:p>
            <a:pPr algn="ctr"/>
            <a:r>
              <a:rPr lang="en-US" dirty="0" smtClean="0"/>
              <a:t>Office of Graduate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06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3777" y="1309256"/>
            <a:ext cx="6147836" cy="2769326"/>
          </a:xfrm>
        </p:spPr>
        <p:txBody>
          <a:bodyPr/>
          <a:lstStyle/>
          <a:p>
            <a:r>
              <a:rPr lang="en-US" dirty="0" smtClean="0"/>
              <a:t>CAFE Leadership</a:t>
            </a:r>
            <a:endParaRPr lang="en-US" dirty="0"/>
          </a:p>
          <a:p>
            <a:r>
              <a:rPr lang="en-US" dirty="0" smtClean="0"/>
              <a:t>Searches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6027" y="299418"/>
            <a:ext cx="6037118" cy="743999"/>
          </a:xfrm>
        </p:spPr>
        <p:txBody>
          <a:bodyPr>
            <a:normAutofit/>
          </a:bodyPr>
          <a:lstStyle/>
          <a:p>
            <a:r>
              <a:rPr lang="en-US" dirty="0" smtClean="0"/>
              <a:t>CAFE Leadership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53291" y="1136931"/>
            <a:ext cx="6203373" cy="3684451"/>
          </a:xfrm>
        </p:spPr>
        <p:txBody>
          <a:bodyPr/>
          <a:lstStyle/>
          <a:p>
            <a:r>
              <a:rPr lang="en-US" dirty="0" smtClean="0"/>
              <a:t>Effective June 1, 2019, Irina Ivliyeva will be the Assistant Chair of the Center for Advancing Faculty Excellence</a:t>
            </a:r>
          </a:p>
          <a:p>
            <a:r>
              <a:rPr lang="en-US" dirty="0" smtClean="0"/>
              <a:t>Wayne Huebner began serving as Chair on December 1, 2018</a:t>
            </a:r>
          </a:p>
          <a:p>
            <a:r>
              <a:rPr lang="en-US" dirty="0" smtClean="0"/>
              <a:t>Larry </a:t>
            </a:r>
            <a:r>
              <a:rPr lang="en-US" dirty="0" err="1" smtClean="0"/>
              <a:t>Gragg’s</a:t>
            </a:r>
            <a:r>
              <a:rPr lang="en-US" dirty="0" smtClean="0"/>
              <a:t> service as Co-Chair ends May 31, 2019</a:t>
            </a:r>
          </a:p>
        </p:txBody>
      </p:sp>
    </p:spTree>
    <p:extLst>
      <p:ext uri="{BB962C8B-B14F-4D97-AF65-F5344CB8AC3E}">
        <p14:creationId xmlns:p14="http://schemas.microsoft.com/office/powerpoint/2010/main" val="13718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32078" y="299418"/>
            <a:ext cx="6231068" cy="743999"/>
          </a:xfrm>
        </p:spPr>
        <p:txBody>
          <a:bodyPr>
            <a:normAutofit/>
          </a:bodyPr>
          <a:lstStyle/>
          <a:p>
            <a:r>
              <a:rPr lang="en-US" dirty="0" smtClean="0"/>
              <a:t>Vice Provost and Dean Finalists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53291" y="1136931"/>
            <a:ext cx="6347547" cy="3684451"/>
          </a:xfrm>
        </p:spPr>
        <p:txBody>
          <a:bodyPr/>
          <a:lstStyle/>
          <a:p>
            <a:r>
              <a:rPr lang="en-US" dirty="0" smtClean="0"/>
              <a:t>Enrollment Management</a:t>
            </a:r>
          </a:p>
          <a:p>
            <a:pPr lvl="1"/>
            <a:r>
              <a:rPr lang="en-US" dirty="0" smtClean="0"/>
              <a:t>Tim Albers, VP and Dean, Enrollment Mgmt., Missouri S&amp;T</a:t>
            </a:r>
          </a:p>
          <a:p>
            <a:pPr lvl="1"/>
            <a:r>
              <a:rPr lang="en-US" dirty="0" smtClean="0"/>
              <a:t>Marion </a:t>
            </a:r>
            <a:r>
              <a:rPr lang="en-US" dirty="0" err="1" smtClean="0"/>
              <a:t>Dunagan</a:t>
            </a:r>
            <a:r>
              <a:rPr lang="en-US" dirty="0" smtClean="0"/>
              <a:t>, Former Asst. Dean of Operations, University of Arkansas, Fayetteville</a:t>
            </a:r>
          </a:p>
          <a:p>
            <a:pPr lvl="1"/>
            <a:r>
              <a:rPr lang="en-US" dirty="0"/>
              <a:t>David </a:t>
            </a:r>
            <a:r>
              <a:rPr lang="en-US" dirty="0" err="1"/>
              <a:t>Heringer</a:t>
            </a:r>
            <a:r>
              <a:rPr lang="en-US" dirty="0"/>
              <a:t>, Vice President, Enrollment Mgmt., </a:t>
            </a:r>
            <a:r>
              <a:rPr lang="en-US" dirty="0" err="1"/>
              <a:t>McMurry</a:t>
            </a:r>
            <a:r>
              <a:rPr lang="en-US" dirty="0"/>
              <a:t> University</a:t>
            </a:r>
          </a:p>
          <a:p>
            <a:pPr lvl="1"/>
            <a:r>
              <a:rPr lang="en-US" dirty="0" smtClean="0"/>
              <a:t>Paul </a:t>
            </a:r>
            <a:r>
              <a:rPr lang="en-US" dirty="0" err="1" smtClean="0"/>
              <a:t>Orscheln</a:t>
            </a:r>
            <a:r>
              <a:rPr lang="en-US" dirty="0" smtClean="0"/>
              <a:t>, Assoc. Vice President, Enrollment Mgmt. and Student Retention, Missouri Western State University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834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1336" y="392933"/>
            <a:ext cx="6359237" cy="743999"/>
          </a:xfrm>
        </p:spPr>
        <p:txBody>
          <a:bodyPr>
            <a:normAutofit/>
          </a:bodyPr>
          <a:lstStyle/>
          <a:p>
            <a:r>
              <a:rPr lang="en-US" dirty="0" smtClean="0"/>
              <a:t>Dean of Library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18209" y="985838"/>
            <a:ext cx="6442363" cy="4157662"/>
          </a:xfrm>
        </p:spPr>
        <p:txBody>
          <a:bodyPr/>
          <a:lstStyle/>
          <a:p>
            <a:r>
              <a:rPr lang="en-US" dirty="0" smtClean="0"/>
              <a:t>Curtis Laws Wilson Library</a:t>
            </a:r>
          </a:p>
          <a:p>
            <a:pPr lvl="1"/>
            <a:r>
              <a:rPr lang="en-US" dirty="0"/>
              <a:t>Leslie Bowman, Director, Maryland State Library for the Blind and Physically Handicapped</a:t>
            </a:r>
          </a:p>
          <a:p>
            <a:pPr lvl="1"/>
            <a:r>
              <a:rPr lang="en-US" dirty="0" err="1" smtClean="0"/>
              <a:t>Hsin-liang</a:t>
            </a:r>
            <a:r>
              <a:rPr lang="en-US" dirty="0" smtClean="0"/>
              <a:t> </a:t>
            </a:r>
            <a:r>
              <a:rPr lang="en-US" dirty="0"/>
              <a:t>(Oliver) </a:t>
            </a:r>
            <a:r>
              <a:rPr lang="en-US" dirty="0" smtClean="0"/>
              <a:t>Chen, Assoc. Dean,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Joseph P. Healy Library, University of Massachusetts Boston</a:t>
            </a:r>
            <a:endParaRPr lang="en-US" dirty="0"/>
          </a:p>
          <a:p>
            <a:pPr lvl="1"/>
            <a:r>
              <a:rPr lang="en-US" dirty="0" smtClean="0"/>
              <a:t>Angela Fritz, Head of University Archives, Hesburgh Libraries, University of Notre Dame</a:t>
            </a:r>
          </a:p>
          <a:p>
            <a:pPr lvl="1"/>
            <a:r>
              <a:rPr lang="en-US" dirty="0" smtClean="0"/>
              <a:t>Brian Hickam, Former Head Librarian and Director of the Lumpkin Learning Commons, Blackburn College</a:t>
            </a:r>
          </a:p>
        </p:txBody>
      </p:sp>
    </p:spTree>
    <p:extLst>
      <p:ext uri="{BB962C8B-B14F-4D97-AF65-F5344CB8AC3E}">
        <p14:creationId xmlns:p14="http://schemas.microsoft.com/office/powerpoint/2010/main" val="33887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1336" y="392933"/>
            <a:ext cx="6359237" cy="743999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Searches</a:t>
            </a:r>
            <a:endParaRPr lang="en-US" dirty="0"/>
          </a:p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218209" y="985838"/>
            <a:ext cx="6442363" cy="4157662"/>
          </a:xfrm>
        </p:spPr>
        <p:txBody>
          <a:bodyPr/>
          <a:lstStyle/>
          <a:p>
            <a:r>
              <a:rPr lang="en-US" dirty="0" smtClean="0"/>
              <a:t>UM </a:t>
            </a:r>
            <a:r>
              <a:rPr lang="en-US" dirty="0"/>
              <a:t>System Chief eLearning </a:t>
            </a:r>
            <a:r>
              <a:rPr lang="en-US" dirty="0" smtClean="0"/>
              <a:t>Officer</a:t>
            </a:r>
          </a:p>
          <a:p>
            <a:pPr lvl="1"/>
            <a:r>
              <a:rPr lang="en-US" dirty="0" smtClean="0"/>
              <a:t>continued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Timing will impact VP of Global Learning at S&amp;T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142999" y="1381535"/>
            <a:ext cx="9143999" cy="2760254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2"/>
                </a:solidFill>
                <a:latin typeface="Orgon Slab" panose="02000503000000020004" pitchFamily="50" charset="0"/>
              </a:rPr>
              <a:t>THANK YOU!</a:t>
            </a:r>
          </a:p>
          <a:p>
            <a:pPr algn="ctr"/>
            <a:r>
              <a:rPr lang="en-US" sz="5400" dirty="0">
                <a:solidFill>
                  <a:schemeClr val="bg2"/>
                </a:solidFill>
                <a:latin typeface="Orgon Slab" panose="02000503000000020004" pitchFamily="50" charset="0"/>
              </a:rPr>
              <a:t>QUESTIONS? </a:t>
            </a:r>
            <a:endParaRPr lang="en-US" sz="3600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61B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49" y="459952"/>
            <a:ext cx="4067262" cy="613172"/>
          </a:xfrm>
        </p:spPr>
        <p:txBody>
          <a:bodyPr/>
          <a:lstStyle/>
          <a:p>
            <a:r>
              <a:rPr lang="en-US" sz="4050" dirty="0"/>
              <a:t>Division Updates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Faculty Senate Meeting</a:t>
            </a:r>
          </a:p>
          <a:p>
            <a:r>
              <a:rPr lang="en-US" dirty="0" smtClean="0"/>
              <a:t>Thursday, February 21,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4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598933"/>
              </p:ext>
            </p:extLst>
          </p:nvPr>
        </p:nvGraphicFramePr>
        <p:xfrm>
          <a:off x="104499" y="817615"/>
          <a:ext cx="6642468" cy="4946876"/>
        </p:xfrm>
        <a:graphic>
          <a:graphicData uri="http://schemas.openxmlformats.org/drawingml/2006/table">
            <a:tbl>
              <a:tblPr/>
              <a:tblGrid>
                <a:gridCol w="3272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0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</a:rPr>
                        <a:t>Major Accomplishments</a:t>
                      </a:r>
                      <a:endParaRPr lang="en-US" sz="900" b="1" dirty="0">
                        <a:solidFill>
                          <a:srgbClr val="005F83"/>
                        </a:solidFill>
                        <a:latin typeface="Orgon Slab" panose="02000503000000020004" pitchFamily="50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</a:rPr>
                        <a:t>Immediate Plans</a:t>
                      </a:r>
                      <a:endParaRPr lang="en-US" sz="1200" b="1" dirty="0" smtClean="0">
                        <a:solidFill>
                          <a:srgbClr val="005F83"/>
                        </a:solidFill>
                        <a:latin typeface="Orgon Slab" panose="02000503000000020004" pitchFamily="50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1740">
                <a:tc rowSpan="3">
                  <a:txBody>
                    <a:bodyPr/>
                    <a:lstStyle/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Instructional Design Team (previously Educational Technology) merged into the CAFE effective February 1</a:t>
                      </a: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Pilot Ten Steps to Teaching Success Program launched February 1</a:t>
                      </a: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CAFE Strategic Doing retreat January 8</a:t>
                      </a: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Spring 2019 faculty development event calendar released</a:t>
                      </a: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28 instructors attended Building Blocks workshops for course alignment in January</a:t>
                      </a: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Miner Master Mentors developed outreach plan for spring 2019 semester</a:t>
                      </a: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Jan 30 – CERTI Advisory Committee meeting</a:t>
                      </a: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Early Career Faculty Forums: Jan 30 – Goal Setting, Honors &amp; Awards; Feb 13 – Supporting Students Facing Mental Health Challenges</a:t>
                      </a: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Feb 8 - Mini Sabbatical Informational Lunch; Feb 11 Digital Literacy Lightning Rounds event</a:t>
                      </a: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2019-2020 Educational Research Mini-Grants call for proposals announced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09E2F"/>
                        </a:buClr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CAFE retreat for merge with Instructional Design Team – </a:t>
                      </a:r>
                      <a:r>
                        <a:rPr lang="en-US" sz="1100" baseline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February 26 </a:t>
                      </a:r>
                      <a:r>
                        <a:rPr lang="en-US" sz="11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and March 7 </a:t>
                      </a:r>
                      <a:r>
                        <a:rPr lang="en-US" sz="1100" baseline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(half-days)</a:t>
                      </a:r>
                      <a:endParaRPr lang="en-US" sz="1100" baseline="0" dirty="0" smtClean="0">
                        <a:solidFill>
                          <a:srgbClr val="509E2F"/>
                        </a:solidFill>
                        <a:latin typeface="Arial"/>
                        <a:cs typeface="Arial"/>
                      </a:endParaRPr>
                    </a:p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09E2F"/>
                        </a:buClr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Continue to pursue appropriate shared space for new CAFE team</a:t>
                      </a:r>
                    </a:p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09E2F"/>
                        </a:buClr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Implement award program for faculty champions of first-year student success</a:t>
                      </a:r>
                    </a:p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09E2F"/>
                        </a:buClr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Announce new CAFE assistant chair appointee, effective June 1</a:t>
                      </a:r>
                    </a:p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09E2F"/>
                        </a:buClr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Announce call for proposals for next round Provost’s </a:t>
                      </a:r>
                      <a:r>
                        <a:rPr lang="en-US" sz="1100" baseline="0" dirty="0" err="1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eFellows</a:t>
                      </a:r>
                      <a:r>
                        <a:rPr lang="en-US" sz="11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 grants for course redesign</a:t>
                      </a:r>
                    </a:p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09E2F"/>
                        </a:buClr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Solidify date for Inclusive Teaching Workshop with Astrid Villamil, in partnership with Neil Outar</a:t>
                      </a:r>
                    </a:p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endParaRPr lang="en-US" sz="1100" baseline="0" dirty="0" smtClean="0">
                        <a:solidFill>
                          <a:srgbClr val="509E2F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96">
                <a:tc vMerge="1"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Clr>
                          <a:srgbClr val="005F83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endParaRPr lang="en-US" sz="1200" dirty="0" smtClean="0">
                        <a:solidFill>
                          <a:srgbClr val="005F83"/>
                        </a:solidFill>
                        <a:latin typeface="Orgon Slab" panose="02000503000000020004" pitchFamily="50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 3" panose="05040102010807070707" pitchFamily="18" charset="2"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</a:rPr>
                        <a:t>Upcoming Events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0170">
                <a:tc vMerge="1"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Clr>
                          <a:srgbClr val="005F83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endParaRPr lang="en-US" sz="1200" dirty="0" smtClean="0">
                        <a:solidFill>
                          <a:srgbClr val="005F83"/>
                        </a:solidFill>
                        <a:latin typeface="Orgon Slab" panose="02000503000000020004" pitchFamily="50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09E2F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1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Teaching and Learning with Technology Conference – March 14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09E2F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1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February 28 Early Career Faculty Forum – How Do Students Learn? With Professor Merilee Krueger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09E2F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1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March 20 Early Career Faculty Forum – History of Missouri S&amp;T Dinner with Dr. Larry Gragg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509E2F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endParaRPr lang="en-US" sz="1100" baseline="0" dirty="0" smtClean="0">
                        <a:solidFill>
                          <a:srgbClr val="509E2F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2" y="252839"/>
            <a:ext cx="67404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b="1" dirty="0">
                <a:solidFill>
                  <a:srgbClr val="509E2F"/>
                </a:solidFill>
                <a:latin typeface="Orgon Slab" panose="02000503000000020004" pitchFamily="50" charset="0"/>
              </a:rPr>
              <a:t>Center for Advancing Faculty Excellence (CAFE)</a:t>
            </a:r>
          </a:p>
          <a:p>
            <a:pPr defTabSz="342900"/>
            <a:r>
              <a:rPr lang="en-US" sz="900" dirty="0">
                <a:solidFill>
                  <a:srgbClr val="509E2F"/>
                </a:solidFill>
                <a:latin typeface="Orgon Slab" panose="02000503000000020004" pitchFamily="50" charset="0"/>
              </a:rPr>
              <a:t>January/February 2019 Update</a:t>
            </a:r>
          </a:p>
        </p:txBody>
      </p:sp>
    </p:spTree>
    <p:extLst>
      <p:ext uri="{BB962C8B-B14F-4D97-AF65-F5344CB8AC3E}">
        <p14:creationId xmlns:p14="http://schemas.microsoft.com/office/powerpoint/2010/main" val="22485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ntro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</TotalTime>
  <Words>850</Words>
  <Application>Microsoft Office PowerPoint</Application>
  <PresentationFormat>Custom</PresentationFormat>
  <Paragraphs>111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Calibri</vt:lpstr>
      <vt:lpstr>Encode Sans Normal Black</vt:lpstr>
      <vt:lpstr>Lucida Grande</vt:lpstr>
      <vt:lpstr>Orgon Slab</vt:lpstr>
      <vt:lpstr>Orgon Slab ExtraLight</vt:lpstr>
      <vt:lpstr>Orgon Slab Light</vt:lpstr>
      <vt:lpstr>Orgon Slab Medium</vt:lpstr>
      <vt:lpstr>Tungsten-Semibold</vt:lpstr>
      <vt:lpstr>Wingdings</vt:lpstr>
      <vt:lpstr>Wingdings 3</vt:lpstr>
      <vt:lpstr>1_Custom Design</vt:lpstr>
      <vt:lpstr>2_Custom Design</vt:lpstr>
      <vt:lpstr>Custom Design</vt:lpstr>
      <vt:lpstr>Intro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Division Updates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Palmer, Barbara J.</cp:lastModifiedBy>
  <cp:revision>61</cp:revision>
  <cp:lastPrinted>2019-02-19T22:27:18Z</cp:lastPrinted>
  <dcterms:created xsi:type="dcterms:W3CDTF">2014-10-14T00:51:43Z</dcterms:created>
  <dcterms:modified xsi:type="dcterms:W3CDTF">2019-02-21T14:16:44Z</dcterms:modified>
</cp:coreProperties>
</file>